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95" r:id="rId3"/>
    <p:sldId id="261" r:id="rId4"/>
    <p:sldId id="262" r:id="rId5"/>
    <p:sldId id="296" r:id="rId6"/>
    <p:sldId id="263" r:id="rId7"/>
    <p:sldId id="264" r:id="rId8"/>
    <p:sldId id="265" r:id="rId9"/>
    <p:sldId id="257" r:id="rId10"/>
    <p:sldId id="258" r:id="rId11"/>
    <p:sldId id="287" r:id="rId12"/>
    <p:sldId id="288" r:id="rId13"/>
    <p:sldId id="289" r:id="rId14"/>
    <p:sldId id="274" r:id="rId15"/>
    <p:sldId id="259" r:id="rId16"/>
    <p:sldId id="266" r:id="rId17"/>
    <p:sldId id="267" r:id="rId18"/>
    <p:sldId id="297" r:id="rId19"/>
    <p:sldId id="268" r:id="rId20"/>
    <p:sldId id="269" r:id="rId21"/>
    <p:sldId id="285" r:id="rId22"/>
    <p:sldId id="271" r:id="rId23"/>
    <p:sldId id="272" r:id="rId24"/>
    <p:sldId id="278" r:id="rId25"/>
    <p:sldId id="277" r:id="rId26"/>
    <p:sldId id="294" r:id="rId27"/>
    <p:sldId id="280" r:id="rId28"/>
    <p:sldId id="286" r:id="rId29"/>
    <p:sldId id="290" r:id="rId30"/>
    <p:sldId id="291" r:id="rId31"/>
    <p:sldId id="292" r:id="rId32"/>
    <p:sldId id="293" r:id="rId33"/>
    <p:sldId id="283" r:id="rId3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479E4-C9E1-492C-91B9-BE1663716F3B}" type="datetimeFigureOut">
              <a:rPr lang="sk-SK" smtClean="0"/>
              <a:t>30.8.2022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E1CB4-ED18-4435-8664-5A6618FF445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2526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76EDCA-39A2-4364-853B-1200AA69F7A3}" type="datetimeFigureOut">
              <a:rPr lang="sk-SK" smtClean="0"/>
              <a:t>30.8.2022</a:t>
            </a:fld>
            <a:endParaRPr lang="sk-SK" dirty="0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6EDCA-39A2-4364-853B-1200AA69F7A3}" type="datetimeFigureOut">
              <a:rPr lang="sk-SK" smtClean="0"/>
              <a:t>30.8.2022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6EDCA-39A2-4364-853B-1200AA69F7A3}" type="datetimeFigureOut">
              <a:rPr lang="sk-SK" smtClean="0"/>
              <a:t>30.8.2022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6EDCA-39A2-4364-853B-1200AA69F7A3}" type="datetimeFigureOut">
              <a:rPr lang="sk-SK" smtClean="0"/>
              <a:t>30.8.2022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6EDCA-39A2-4364-853B-1200AA69F7A3}" type="datetimeFigureOut">
              <a:rPr lang="sk-SK" smtClean="0"/>
              <a:t>30.8.2022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6EDCA-39A2-4364-853B-1200AA69F7A3}" type="datetimeFigureOut">
              <a:rPr lang="sk-SK" smtClean="0"/>
              <a:t>30.8.2022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6EDCA-39A2-4364-853B-1200AA69F7A3}" type="datetimeFigureOut">
              <a:rPr lang="sk-SK" smtClean="0"/>
              <a:t>30.8.2022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6EDCA-39A2-4364-853B-1200AA69F7A3}" type="datetimeFigureOut">
              <a:rPr lang="sk-SK" smtClean="0"/>
              <a:t>30.8.2022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6EDCA-39A2-4364-853B-1200AA69F7A3}" type="datetimeFigureOut">
              <a:rPr lang="sk-SK" smtClean="0"/>
              <a:t>30.8.2022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376EDCA-39A2-4364-853B-1200AA69F7A3}" type="datetimeFigureOut">
              <a:rPr lang="sk-SK" smtClean="0"/>
              <a:t>30.8.2022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76EDCA-39A2-4364-853B-1200AA69F7A3}" type="datetimeFigureOut">
              <a:rPr lang="sk-SK" smtClean="0"/>
              <a:t>30.8.2022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76EDCA-39A2-4364-853B-1200AA69F7A3}" type="datetimeFigureOut">
              <a:rPr lang="sk-SK" smtClean="0"/>
              <a:t>30.8.2022</a:t>
            </a:fld>
            <a:endParaRPr lang="sk-SK" dirty="0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py.s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sk-SK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KOŠICE  A  OKOLIE</a:t>
            </a:r>
            <a:endParaRPr lang="sk-SK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7088832" cy="4320480"/>
          </a:xfrm>
        </p:spPr>
        <p:txBody>
          <a:bodyPr>
            <a:normAutofit/>
          </a:bodyPr>
          <a:lstStyle/>
          <a:p>
            <a:pPr algn="l"/>
            <a:endParaRPr lang="sk-SK" b="1" dirty="0">
              <a:solidFill>
                <a:schemeClr val="tx1"/>
              </a:solidFill>
            </a:endParaRPr>
          </a:p>
          <a:p>
            <a:pPr algn="l"/>
            <a:r>
              <a:rPr lang="sk-SK" sz="3200" b="1" dirty="0" smtClean="0">
                <a:solidFill>
                  <a:schemeClr val="tx1"/>
                </a:solidFill>
              </a:rPr>
              <a:t>VARIANT  B</a:t>
            </a:r>
          </a:p>
          <a:p>
            <a:pPr algn="l"/>
            <a:endParaRPr lang="sk-SK" b="1" dirty="0" smtClean="0">
              <a:solidFill>
                <a:schemeClr val="tx1"/>
              </a:solidFill>
            </a:endParaRPr>
          </a:p>
          <a:p>
            <a:pPr algn="l"/>
            <a:endParaRPr lang="sk-SK" sz="2800" b="1" dirty="0" smtClean="0">
              <a:solidFill>
                <a:schemeClr val="tx1"/>
              </a:solidFill>
            </a:endParaRPr>
          </a:p>
          <a:p>
            <a:pPr algn="l"/>
            <a:r>
              <a:rPr lang="sk-SK" sz="2800" b="1" dirty="0" smtClean="0">
                <a:solidFill>
                  <a:schemeClr val="tx1"/>
                </a:solidFill>
              </a:rPr>
              <a:t>18. 7. – 24. 7. 2022</a:t>
            </a:r>
          </a:p>
          <a:p>
            <a:pPr algn="l"/>
            <a:r>
              <a:rPr lang="sk-SK" sz="3200" b="1" dirty="0" smtClean="0"/>
              <a:t>RNDr</a:t>
            </a:r>
            <a:r>
              <a:rPr lang="sk-SK" sz="3200" b="1" dirty="0"/>
              <a:t>. Eva </a:t>
            </a:r>
            <a:r>
              <a:rPr lang="sk-SK" sz="3200" b="1" dirty="0" err="1"/>
              <a:t>Vladovičová</a:t>
            </a:r>
            <a:endParaRPr lang="sk-SK" sz="3200" b="1" dirty="0"/>
          </a:p>
          <a:p>
            <a:pPr algn="l"/>
            <a:endParaRPr lang="sk-SK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251520" y="260648"/>
            <a:ext cx="7398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4000" b="1" dirty="0" smtClean="0">
                <a:solidFill>
                  <a:schemeClr val="tx2"/>
                </a:solidFill>
                <a:latin typeface="+mj-lt"/>
              </a:rPr>
              <a:t>Východoslovenské múzeum </a:t>
            </a:r>
            <a:endParaRPr lang="sk-SK" sz="4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 descr="C:\Users\Evka Vladovičová\Desktop\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3744416" cy="259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vka Vladovičová\Desktop\746e9c55-64cf-4bf2-aeb8-a70b6fe664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248472" cy="315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vka Vladovičová\Desktop\VSM_Storocia_v_umeni_Lekaren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3403798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5076056" y="3645024"/>
            <a:ext cx="3288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STOROČIA  V  UMENÍ</a:t>
            </a:r>
            <a:endParaRPr lang="sk-SK" sz="2400" b="1" dirty="0"/>
          </a:p>
        </p:txBody>
      </p:sp>
      <p:pic>
        <p:nvPicPr>
          <p:cNvPr id="2051" name="Picture 3" descr="C:\Users\Evka Vladovičová\Desktop\im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49081"/>
            <a:ext cx="4680520" cy="230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51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ARCHEOLOGICKÉ  MÚZEUM</a:t>
            </a:r>
            <a:endParaRPr lang="sk-SK" dirty="0"/>
          </a:p>
        </p:txBody>
      </p:sp>
      <p:pic>
        <p:nvPicPr>
          <p:cNvPr id="3075" name="Picture 3" descr="C:\Users\Evka Vladovičová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268760"/>
            <a:ext cx="4916586" cy="33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292080" y="1846565"/>
            <a:ext cx="3626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smtClean="0"/>
              <a:t>DOLNÁ  BRÁNA</a:t>
            </a:r>
            <a:endParaRPr lang="sk-SK" sz="3600" dirty="0"/>
          </a:p>
        </p:txBody>
      </p:sp>
      <p:pic>
        <p:nvPicPr>
          <p:cNvPr id="3076" name="Picture 4" descr="C:\Users\Evka Vladovičová\Desktop\kultura_museum_amuzeum_img_amuz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84" y="3367121"/>
            <a:ext cx="4326904" cy="31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648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400" dirty="0"/>
              <a:t>KOŠICE - </a:t>
            </a:r>
            <a:r>
              <a:rPr lang="sk-SK" sz="4400" dirty="0" smtClean="0"/>
              <a:t>SYNAGÓGA </a:t>
            </a:r>
            <a:endParaRPr lang="sk-SK" dirty="0"/>
          </a:p>
        </p:txBody>
      </p:sp>
      <p:pic>
        <p:nvPicPr>
          <p:cNvPr id="4" name="Picture 2" descr="C:\Users\Evka Vladovičová\Desktop\kosice-puskinova-synagoga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5736"/>
            <a:ext cx="3888432" cy="259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Evka Vladovičová\Desktop\zidovska_synagoga_puskinova_ul_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03244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Evka Vladovičová\Desktop\P10207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03140"/>
            <a:ext cx="2736304" cy="250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Evka Vladovičová\Desktop\P10207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89040"/>
            <a:ext cx="216024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Evka Vladovičová\Desktop\P10207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040"/>
            <a:ext cx="295232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420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51520" y="54868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sk-SK" sz="4000" b="1" dirty="0">
                <a:solidFill>
                  <a:schemeClr val="tx2"/>
                </a:solidFill>
              </a:rPr>
              <a:t>KOŠICE - </a:t>
            </a:r>
            <a:r>
              <a:rPr lang="sk-SK" sz="4000" b="1" dirty="0" smtClean="0">
                <a:solidFill>
                  <a:schemeClr val="tx2"/>
                </a:solidFill>
              </a:rPr>
              <a:t>                   galéria           </a:t>
            </a:r>
          </a:p>
          <a:p>
            <a:pPr marL="109728" indent="0">
              <a:buNone/>
            </a:pPr>
            <a:r>
              <a:rPr lang="sk-SK" sz="4000" b="1" dirty="0">
                <a:solidFill>
                  <a:schemeClr val="tx2"/>
                </a:solidFill>
              </a:rPr>
              <a:t> </a:t>
            </a:r>
            <a:r>
              <a:rPr lang="sk-SK" sz="4000" b="1" dirty="0" smtClean="0">
                <a:solidFill>
                  <a:schemeClr val="tx2"/>
                </a:solidFill>
              </a:rPr>
              <a:t>                                 Ľudovíta</a:t>
            </a:r>
            <a:endParaRPr lang="sk-SK" sz="4000" b="1" dirty="0">
              <a:solidFill>
                <a:schemeClr val="tx2"/>
              </a:solidFill>
            </a:endParaRPr>
          </a:p>
          <a:p>
            <a:pPr marL="109728" indent="0">
              <a:buNone/>
            </a:pPr>
            <a:r>
              <a:rPr lang="sk-SK" sz="4000" b="1" dirty="0">
                <a:solidFill>
                  <a:schemeClr val="tx2"/>
                </a:solidFill>
              </a:rPr>
              <a:t>                                </a:t>
            </a:r>
            <a:r>
              <a:rPr lang="sk-SK" sz="4000" b="1" dirty="0" smtClean="0">
                <a:solidFill>
                  <a:schemeClr val="tx2"/>
                </a:solidFill>
              </a:rPr>
              <a:t>  </a:t>
            </a:r>
            <a:r>
              <a:rPr lang="sk-SK" sz="4000" b="1" dirty="0" err="1" smtClean="0">
                <a:solidFill>
                  <a:schemeClr val="tx2"/>
                </a:solidFill>
              </a:rPr>
              <a:t>Felda</a:t>
            </a:r>
            <a:r>
              <a:rPr lang="sk-SK" sz="4000" b="1" dirty="0" smtClean="0">
                <a:solidFill>
                  <a:schemeClr val="tx2"/>
                </a:solidFill>
              </a:rPr>
              <a:t>  </a:t>
            </a:r>
            <a:endParaRPr lang="sk-SK" sz="4000" b="1" dirty="0">
              <a:solidFill>
                <a:schemeClr val="tx2"/>
              </a:solidFill>
            </a:endParaRPr>
          </a:p>
        </p:txBody>
      </p:sp>
      <p:pic>
        <p:nvPicPr>
          <p:cNvPr id="5" name="Picture 2" descr="C:\Users\Evka Vladovičová\Desktop\f91d2cef-fbff-4b5e-ae0d-555de962bfe9_ludovit-fe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68" y="548680"/>
            <a:ext cx="20468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Evka Vladovičová\Desktop\feld_vernisaz_2veja.jpg__1280x600_q70_crop_subsampling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892">
            <a:off x="397836" y="3388905"/>
            <a:ext cx="4011425" cy="247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Evka Vladovičová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6687">
            <a:off x="4830116" y="3533752"/>
            <a:ext cx="3871782" cy="25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14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83264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k-SK" b="1" dirty="0" smtClean="0">
                <a:latin typeface="Franklin Gothic Medium" pitchFamily="34" charset="0"/>
              </a:rPr>
              <a:t>-  významné </a:t>
            </a:r>
            <a:r>
              <a:rPr lang="sk-SK" b="1" dirty="0">
                <a:latin typeface="Franklin Gothic Medium" pitchFamily="34" charset="0"/>
              </a:rPr>
              <a:t>centrum horného </a:t>
            </a:r>
            <a:r>
              <a:rPr lang="sk-SK" b="1" dirty="0" err="1" smtClean="0">
                <a:latin typeface="Franklin Gothic Medium" pitchFamily="34" charset="0"/>
              </a:rPr>
              <a:t>Gemera</a:t>
            </a:r>
            <a:endParaRPr lang="sk-SK" b="1" dirty="0" smtClean="0">
              <a:latin typeface="Franklin Gothic Medium" pitchFamily="34" charset="0"/>
            </a:endParaRPr>
          </a:p>
          <a:p>
            <a:pPr marL="109728" indent="0">
              <a:buNone/>
            </a:pPr>
            <a:r>
              <a:rPr lang="pl-PL" b="1" dirty="0" smtClean="0">
                <a:latin typeface="Franklin Gothic Medium" pitchFamily="34" charset="0"/>
              </a:rPr>
              <a:t>-  prvý </a:t>
            </a:r>
            <a:r>
              <a:rPr lang="pl-PL" b="1" dirty="0">
                <a:latin typeface="Franklin Gothic Medium" pitchFamily="34" charset="0"/>
              </a:rPr>
              <a:t>písomný </a:t>
            </a:r>
            <a:r>
              <a:rPr lang="pl-PL" b="1" dirty="0" smtClean="0">
                <a:latin typeface="Franklin Gothic Medium" pitchFamily="34" charset="0"/>
              </a:rPr>
              <a:t>záznam pochádza z roku 1291</a:t>
            </a:r>
          </a:p>
          <a:p>
            <a:pPr marL="109728" indent="0">
              <a:buNone/>
            </a:pPr>
            <a:endParaRPr lang="sk-SK" b="1" u="sng" dirty="0" smtClean="0">
              <a:latin typeface="Franklin Gothic Medium" pitchFamily="34" charset="0"/>
            </a:endParaRPr>
          </a:p>
          <a:p>
            <a:pPr marL="109728" indent="0">
              <a:buNone/>
            </a:pPr>
            <a:r>
              <a:rPr lang="sk-SK" b="1" u="sng" dirty="0" smtClean="0">
                <a:latin typeface="Franklin Gothic Medium" pitchFamily="34" charset="0"/>
              </a:rPr>
              <a:t>Nachádza sa tu:</a:t>
            </a:r>
          </a:p>
          <a:p>
            <a:pPr marL="109728" indent="0">
              <a:buNone/>
            </a:pPr>
            <a:r>
              <a:rPr lang="sk-SK" b="1" dirty="0" smtClean="0">
                <a:latin typeface="Franklin Gothic Medium" pitchFamily="34" charset="0"/>
              </a:rPr>
              <a:t> - najväčšie stredoveké</a:t>
            </a:r>
            <a:r>
              <a:rPr lang="sk-SK" b="1" dirty="0">
                <a:latin typeface="Franklin Gothic Medium" pitchFamily="34" charset="0"/>
              </a:rPr>
              <a:t> </a:t>
            </a:r>
            <a:r>
              <a:rPr lang="sk-SK" b="1" dirty="0" smtClean="0">
                <a:latin typeface="Franklin Gothic Medium" pitchFamily="34" charset="0"/>
              </a:rPr>
              <a:t>námestie </a:t>
            </a:r>
            <a:r>
              <a:rPr lang="sk-SK" b="1" dirty="0">
                <a:latin typeface="Franklin Gothic Medium" pitchFamily="34" charset="0"/>
              </a:rPr>
              <a:t>štvorcového </a:t>
            </a:r>
            <a:r>
              <a:rPr lang="sk-SK" b="1" dirty="0" smtClean="0">
                <a:latin typeface="Franklin Gothic Medium" pitchFamily="34" charset="0"/>
              </a:rPr>
              <a:t>  </a:t>
            </a:r>
          </a:p>
          <a:p>
            <a:pPr marL="109728" indent="0">
              <a:buNone/>
            </a:pPr>
            <a:r>
              <a:rPr lang="sk-SK" b="1" dirty="0" smtClean="0">
                <a:latin typeface="Franklin Gothic Medium" pitchFamily="34" charset="0"/>
              </a:rPr>
              <a:t>   pôdorysu</a:t>
            </a:r>
          </a:p>
          <a:p>
            <a:pPr marL="109728" indent="0">
              <a:buNone/>
            </a:pPr>
            <a:r>
              <a:rPr lang="sk-SK" b="1" dirty="0" smtClean="0">
                <a:latin typeface="Franklin Gothic Medium" pitchFamily="34" charset="0"/>
              </a:rPr>
              <a:t> - gotický </a:t>
            </a:r>
            <a:r>
              <a:rPr lang="sk-SK" b="1" dirty="0">
                <a:latin typeface="Franklin Gothic Medium" pitchFamily="34" charset="0"/>
              </a:rPr>
              <a:t>katedrálny </a:t>
            </a:r>
            <a:r>
              <a:rPr lang="sk-SK" b="1" dirty="0" smtClean="0">
                <a:latin typeface="Franklin Gothic Medium" pitchFamily="34" charset="0"/>
              </a:rPr>
              <a:t>kostol Nanebovzatia Panny   </a:t>
            </a:r>
          </a:p>
          <a:p>
            <a:pPr marL="109728" indent="0">
              <a:buNone/>
            </a:pPr>
            <a:r>
              <a:rPr lang="sk-SK" b="1" dirty="0">
                <a:latin typeface="Franklin Gothic Medium" pitchFamily="34" charset="0"/>
              </a:rPr>
              <a:t> </a:t>
            </a:r>
            <a:r>
              <a:rPr lang="sk-SK" b="1" dirty="0" smtClean="0">
                <a:latin typeface="Franklin Gothic Medium" pitchFamily="34" charset="0"/>
              </a:rPr>
              <a:t>  Márie</a:t>
            </a:r>
            <a:r>
              <a:rPr lang="sk-SK" b="1" dirty="0">
                <a:latin typeface="Franklin Gothic Medium" pitchFamily="34" charset="0"/>
              </a:rPr>
              <a:t> zo 14. </a:t>
            </a:r>
            <a:r>
              <a:rPr lang="sk-SK" b="1" dirty="0" smtClean="0">
                <a:latin typeface="Franklin Gothic Medium" pitchFamily="34" charset="0"/>
              </a:rPr>
              <a:t>storočia</a:t>
            </a:r>
          </a:p>
          <a:p>
            <a:pPr marL="109728" indent="0">
              <a:buNone/>
            </a:pPr>
            <a:r>
              <a:rPr lang="sk-SK" b="1" dirty="0" smtClean="0">
                <a:latin typeface="Franklin Gothic Medium" pitchFamily="34" charset="0"/>
              </a:rPr>
              <a:t> - renesančná strážna veža</a:t>
            </a:r>
          </a:p>
          <a:p>
            <a:pPr marL="109728" indent="0">
              <a:buNone/>
            </a:pPr>
            <a:r>
              <a:rPr lang="sk-SK" b="1" dirty="0" smtClean="0">
                <a:latin typeface="Franklin Gothic Medium" pitchFamily="34" charset="0"/>
              </a:rPr>
              <a:t> - banícke múzeum</a:t>
            </a:r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/>
              <a:t>ROŽŇAVA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17511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                </a:t>
            </a:r>
            <a:r>
              <a:rPr lang="sk-SK" sz="4000" b="1" dirty="0" smtClean="0"/>
              <a:t>ROŽŇAVA</a:t>
            </a:r>
            <a:endParaRPr lang="sk-SK" sz="4000" b="1" dirty="0"/>
          </a:p>
        </p:txBody>
      </p:sp>
      <p:pic>
        <p:nvPicPr>
          <p:cNvPr id="4100" name="Picture 4" descr="C:\Users\Evka Vladovičová\Desktop\7b2b60e2b9737519e35983cc3cca92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54" y="1268760"/>
            <a:ext cx="604847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vka Vladovičová\Desktop\katedral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2245">
            <a:off x="373118" y="621522"/>
            <a:ext cx="1845317" cy="253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Evka Vladovičová\Desktop\katedrala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995">
            <a:off x="6948264" y="631824"/>
            <a:ext cx="1683690" cy="251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Evka Vladovičová\Desktop\e127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5"/>
          <a:stretch/>
        </p:blipFill>
        <p:spPr bwMode="auto">
          <a:xfrm rot="570622">
            <a:off x="6869709" y="3441775"/>
            <a:ext cx="1735262" cy="27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Evka Vladovičová\Desktop\andrassy-franciska-emlekmuve-img1603-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7514">
            <a:off x="467544" y="3681577"/>
            <a:ext cx="175819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1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9073008" cy="864096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      </a:t>
            </a:r>
            <a:r>
              <a:rPr lang="sk-SK" sz="4400" b="1" dirty="0" smtClean="0"/>
              <a:t>ČEČEJOVCE – ranogotický kostol</a:t>
            </a:r>
            <a:endParaRPr lang="sk-SK" sz="4400" b="1" dirty="0"/>
          </a:p>
        </p:txBody>
      </p:sp>
      <p:pic>
        <p:nvPicPr>
          <p:cNvPr id="2051" name="Picture 3" descr="C:\Users\Evka Vladovičová\Desktop\cecejovce_kostol_1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3528392" cy="254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vka Vladovičová\Desktop\cecejovcekssj140670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05915"/>
            <a:ext cx="3312368" cy="24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vka Vladovičová\Desktop\large_kostol_cecejovce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3679147" cy="23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Evka Vladovičová\Desktop\goti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56805"/>
            <a:ext cx="3528392" cy="277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2"/>
          <p:cNvSpPr>
            <a:spLocks noGrp="1"/>
          </p:cNvSpPr>
          <p:nvPr>
            <p:ph idx="1"/>
          </p:nvPr>
        </p:nvSpPr>
        <p:spPr bwMode="auto">
          <a:xfrm>
            <a:off x="755576" y="908720"/>
            <a:ext cx="7931224" cy="521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eaLnBrk="1" hangingPunct="1">
              <a:buNone/>
            </a:pPr>
            <a:r>
              <a:rPr lang="sk-SK" altLang="sk-SK" sz="2700" b="1" dirty="0" smtClean="0">
                <a:latin typeface="Franklin Gothic Medium" pitchFamily="34" charset="0"/>
              </a:rPr>
              <a:t>- Renesančný kaštieľ prestavaný klasicisticky</a:t>
            </a:r>
          </a:p>
          <a:p>
            <a:pPr marL="109537" indent="0" eaLnBrk="1" hangingPunct="1">
              <a:buNone/>
            </a:pPr>
            <a:r>
              <a:rPr lang="sk-SK" altLang="sk-SK" sz="2700" b="1" dirty="0" smtClean="0">
                <a:latin typeface="Franklin Gothic Medium" pitchFamily="34" charset="0"/>
              </a:rPr>
              <a:t>- Hodnotné  zariadenie, knižnica a zbierky</a:t>
            </a:r>
          </a:p>
          <a:p>
            <a:pPr marL="109537" indent="0" eaLnBrk="1" hangingPunct="1">
              <a:buNone/>
            </a:pPr>
            <a:r>
              <a:rPr lang="sk-SK" altLang="sk-SK" sz="2700" b="1" dirty="0" smtClean="0">
                <a:latin typeface="Franklin Gothic Medium" pitchFamily="34" charset="0"/>
              </a:rPr>
              <a:t>- Anglický park s romantickými stavbami</a:t>
            </a:r>
          </a:p>
          <a:p>
            <a:pPr eaLnBrk="1" hangingPunct="1">
              <a:buFont typeface="Arial" charset="0"/>
              <a:buNone/>
            </a:pPr>
            <a:endParaRPr lang="sk-SK" altLang="sk-SK" dirty="0" smtClean="0">
              <a:latin typeface="Franklin Gothic Medium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k-SK" sz="4000" b="1" dirty="0" smtClean="0"/>
              <a:t>BETLIAR</a:t>
            </a:r>
            <a:endParaRPr lang="sk-SK" sz="4000" b="1" dirty="0"/>
          </a:p>
        </p:txBody>
      </p:sp>
      <p:pic>
        <p:nvPicPr>
          <p:cNvPr id="6146" name="Picture 2" descr="C:\Users\Evka Vladovičová\Desktop\kastiel-betli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13" y="2348880"/>
            <a:ext cx="3161755" cy="234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vka Vladovičová\Desktop\2014-06-18_13-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3106">
            <a:off x="431954" y="4481864"/>
            <a:ext cx="3168352" cy="193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Evka Vladovičová\Desktop\kastiel-betliar-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720">
            <a:off x="5567936" y="4509120"/>
            <a:ext cx="2917949" cy="193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90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KRÁSNOHORSKÉ  PODHRADIE</a:t>
            </a:r>
            <a:endParaRPr lang="sk-SK" dirty="0"/>
          </a:p>
        </p:txBody>
      </p:sp>
      <p:pic>
        <p:nvPicPr>
          <p:cNvPr id="1026" name="Picture 2" descr="C:\Users\Evka Vladovičová\Desktop\sni-mka-obrazovky-2018-03-30-oa10.38.37-e15223993318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06489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979712" y="5877272"/>
            <a:ext cx="6744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MAUZÓLEUM   ANDRASSYOVCOV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3588608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850106"/>
          </a:xfrm>
        </p:spPr>
        <p:txBody>
          <a:bodyPr>
            <a:noAutofit/>
          </a:bodyPr>
          <a:lstStyle/>
          <a:p>
            <a:r>
              <a:rPr lang="sk-SK" sz="4000" b="1" dirty="0" smtClean="0"/>
              <a:t> KRÁSNA NAD HORNÁDOM-kaštieľ</a:t>
            </a:r>
            <a:endParaRPr lang="sk-SK" sz="40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1403648" y="573325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/>
              <a:t>     </a:t>
            </a:r>
            <a:endParaRPr lang="sk-SK" sz="3200" b="1" dirty="0"/>
          </a:p>
        </p:txBody>
      </p:sp>
      <p:pic>
        <p:nvPicPr>
          <p:cNvPr id="3076" name="Picture 4" descr="C:\Users\Evka Vladovičová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03479"/>
            <a:ext cx="3064321" cy="458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Evka Vladovičová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72" y="3645024"/>
            <a:ext cx="43628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Evka Vladovičová\Desktop\1455457_1200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4362884" cy="24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6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827584" y="836712"/>
            <a:ext cx="8064896" cy="602128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k-SK" b="1" dirty="0" smtClean="0">
                <a:latin typeface="Franklin Gothic Medium" pitchFamily="34" charset="0"/>
              </a:rPr>
              <a:t>- </a:t>
            </a:r>
            <a:r>
              <a:rPr lang="nb-NO" b="1" dirty="0" smtClean="0">
                <a:latin typeface="Franklin Gothic Medium" pitchFamily="34" charset="0"/>
              </a:rPr>
              <a:t>rozprestiera </a:t>
            </a:r>
            <a:r>
              <a:rPr lang="sk-SK" b="1" dirty="0">
                <a:latin typeface="Franklin Gothic Medium" pitchFamily="34" charset="0"/>
              </a:rPr>
              <a:t>sa </a:t>
            </a:r>
            <a:r>
              <a:rPr lang="nb-NO" b="1" dirty="0">
                <a:latin typeface="Franklin Gothic Medium" pitchFamily="34" charset="0"/>
              </a:rPr>
              <a:t>na </a:t>
            </a:r>
            <a:r>
              <a:rPr lang="sk-SK" b="1" dirty="0" smtClean="0">
                <a:latin typeface="Franklin Gothic Medium" pitchFamily="34" charset="0"/>
              </a:rPr>
              <a:t>juh</a:t>
            </a:r>
            <a:r>
              <a:rPr lang="nb-NO" b="1" dirty="0" smtClean="0">
                <a:latin typeface="Franklin Gothic Medium" pitchFamily="34" charset="0"/>
              </a:rPr>
              <a:t>ovýchode Slovensk</a:t>
            </a:r>
            <a:r>
              <a:rPr lang="sk-SK" b="1" dirty="0">
                <a:latin typeface="Franklin Gothic Medium" pitchFamily="34" charset="0"/>
              </a:rPr>
              <a:t>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>
                <a:latin typeface="Franklin Gothic Medium" pitchFamily="34" charset="0"/>
              </a:rPr>
              <a:t>- rozloha 6 753  </a:t>
            </a:r>
            <a:r>
              <a:rPr lang="sk-SK" b="1" dirty="0" smtClean="0">
                <a:latin typeface="Franklin Gothic Medium" pitchFamily="34" charset="0"/>
              </a:rPr>
              <a:t>km</a:t>
            </a:r>
            <a:r>
              <a:rPr lang="sk-SK" b="1" baseline="30000" dirty="0" smtClean="0">
                <a:latin typeface="Franklin Gothic Medium" pitchFamily="34" charset="0"/>
              </a:rPr>
              <a:t>2</a:t>
            </a:r>
            <a:r>
              <a:rPr lang="sk-SK" b="1" dirty="0" smtClean="0">
                <a:latin typeface="Franklin Gothic Medium" pitchFamily="34" charset="0"/>
              </a:rPr>
              <a:t>   </a:t>
            </a:r>
            <a:endParaRPr lang="sk-SK" b="1" dirty="0">
              <a:latin typeface="Franklin Gothic Medium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>
                <a:latin typeface="Franklin Gothic Medium" pitchFamily="34" charset="0"/>
              </a:rPr>
              <a:t>- </a:t>
            </a:r>
            <a:r>
              <a:rPr lang="sk-SK" b="1" dirty="0" smtClean="0">
                <a:latin typeface="Franklin Gothic Medium" pitchFamily="34" charset="0"/>
              </a:rPr>
              <a:t>štvrtý </a:t>
            </a:r>
            <a:r>
              <a:rPr lang="sk-SK" b="1" dirty="0">
                <a:latin typeface="Franklin Gothic Medium" pitchFamily="34" charset="0"/>
              </a:rPr>
              <a:t>najväčší kraj na Slovensku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 smtClean="0">
                <a:latin typeface="Franklin Gothic Medium" pitchFamily="34" charset="0"/>
              </a:rPr>
              <a:t>- žije tu vyše 800 tisíc obyvateľov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 smtClean="0">
                <a:latin typeface="Franklin Gothic Medium" pitchFamily="34" charset="0"/>
              </a:rPr>
              <a:t>- druhý najľudnatejší kraj na Slovensku</a:t>
            </a:r>
            <a:endParaRPr lang="sk-SK" b="1" dirty="0">
              <a:latin typeface="Franklin Gothic Medium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>
                <a:latin typeface="Franklin Gothic Medium" pitchFamily="34" charset="0"/>
              </a:rPr>
              <a:t>- </a:t>
            </a:r>
            <a:r>
              <a:rPr lang="sk-SK" b="1" dirty="0" smtClean="0">
                <a:latin typeface="Franklin Gothic Medium" pitchFamily="34" charset="0"/>
              </a:rPr>
              <a:t>južná </a:t>
            </a:r>
            <a:r>
              <a:rPr lang="sk-SK" b="1" dirty="0">
                <a:latin typeface="Franklin Gothic Medium" pitchFamily="34" charset="0"/>
              </a:rPr>
              <a:t>hranica predstavuje štátnu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>
                <a:latin typeface="Franklin Gothic Medium" pitchFamily="34" charset="0"/>
              </a:rPr>
              <a:t>  </a:t>
            </a:r>
            <a:r>
              <a:rPr lang="sk-SK" b="1" dirty="0" smtClean="0">
                <a:latin typeface="Franklin Gothic Medium" pitchFamily="34" charset="0"/>
              </a:rPr>
              <a:t>hranicu </a:t>
            </a:r>
            <a:r>
              <a:rPr lang="sk-SK" b="1" dirty="0">
                <a:latin typeface="Franklin Gothic Medium" pitchFamily="34" charset="0"/>
              </a:rPr>
              <a:t>s </a:t>
            </a:r>
            <a:r>
              <a:rPr lang="sk-SK" b="1" dirty="0" smtClean="0">
                <a:latin typeface="Franklin Gothic Medium" pitchFamily="34" charset="0"/>
              </a:rPr>
              <a:t>Maďarskom</a:t>
            </a:r>
            <a:endParaRPr lang="sk-SK" b="1" dirty="0">
              <a:latin typeface="Franklin Gothic Medium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>
                <a:latin typeface="Franklin Gothic Medium" pitchFamily="34" charset="0"/>
              </a:rPr>
              <a:t>- na východe hraničí s Ukrajinou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sk-SK" sz="3600" dirty="0" smtClean="0">
                <a:latin typeface="Franklin Gothic Medium" pitchFamily="34" charset="0"/>
              </a:rPr>
              <a:t>KOŠICKÝ  KRAJ</a:t>
            </a:r>
            <a:endParaRPr lang="sk-SK" sz="360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69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Pôvodne barokový kaštieľ dal postaviť </a:t>
            </a:r>
          </a:p>
          <a:p>
            <a:pPr marL="109728" indent="0">
              <a:buNone/>
            </a:pPr>
            <a:r>
              <a:rPr lang="sk-SK" altLang="sk-SK" b="1" dirty="0">
                <a:latin typeface="Franklin Gothic Medium" pitchFamily="34" charset="0"/>
              </a:rPr>
              <a:t> </a:t>
            </a:r>
            <a:r>
              <a:rPr lang="sk-SK" altLang="sk-SK" b="1" dirty="0" smtClean="0">
                <a:latin typeface="Franklin Gothic Medium" pitchFamily="34" charset="0"/>
              </a:rPr>
              <a:t> v roku 1786 gróf Imrich  </a:t>
            </a:r>
            <a:r>
              <a:rPr lang="sk-SK" altLang="sk-SK" b="1" dirty="0" err="1" smtClean="0">
                <a:latin typeface="Franklin Gothic Medium" pitchFamily="34" charset="0"/>
              </a:rPr>
              <a:t>Csáky</a:t>
            </a:r>
            <a:endParaRPr lang="sk-SK" altLang="sk-SK" b="1" dirty="0" smtClean="0">
              <a:latin typeface="Franklin Gothic Medium" pitchFamily="34" charset="0"/>
            </a:endParaRP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V 19. st. ho zdedila rodina </a:t>
            </a:r>
            <a:r>
              <a:rPr lang="sk-SK" altLang="sk-SK" b="1" dirty="0" err="1" smtClean="0">
                <a:latin typeface="Franklin Gothic Medium" pitchFamily="34" charset="0"/>
              </a:rPr>
              <a:t>Andrássyovcov</a:t>
            </a:r>
            <a:r>
              <a:rPr lang="sk-SK" altLang="sk-SK" b="1" dirty="0" smtClean="0">
                <a:latin typeface="Franklin Gothic Medium" pitchFamily="34" charset="0"/>
              </a:rPr>
              <a:t>             </a:t>
            </a:r>
          </a:p>
          <a:p>
            <a:pPr marL="109728" indent="0">
              <a:buNone/>
            </a:pPr>
            <a:r>
              <a:rPr lang="sk-SK" altLang="sk-SK" b="1" dirty="0">
                <a:latin typeface="Franklin Gothic Medium" pitchFamily="34" charset="0"/>
              </a:rPr>
              <a:t> </a:t>
            </a:r>
            <a:r>
              <a:rPr lang="sk-SK" altLang="sk-SK" b="1" dirty="0" smtClean="0">
                <a:latin typeface="Franklin Gothic Medium" pitchFamily="34" charset="0"/>
              </a:rPr>
              <a:t> a obklopila parkom s cudzokrajnými drevinami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altLang="sk-SK" sz="4000" b="1" dirty="0" smtClean="0"/>
              <a:t>TREBIŠOV - kaštieľ</a:t>
            </a:r>
            <a:endParaRPr lang="sk-SK" sz="4000" dirty="0"/>
          </a:p>
        </p:txBody>
      </p:sp>
      <p:pic>
        <p:nvPicPr>
          <p:cNvPr id="4" name="Picture 2" descr="C:\Users\Marka\Desktop\img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7724">
            <a:off x="223933" y="3253214"/>
            <a:ext cx="4142117" cy="275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Mark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162">
            <a:off x="4748836" y="3311286"/>
            <a:ext cx="4152944" cy="266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3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79512" y="476672"/>
            <a:ext cx="4824535" cy="5966123"/>
          </a:xfrm>
        </p:spPr>
        <p:txBody>
          <a:bodyPr>
            <a:normAutofit/>
          </a:bodyPr>
          <a:lstStyle/>
          <a:p>
            <a:pPr marL="109728" indent="0" algn="ctr">
              <a:buNone/>
              <a:defRPr/>
            </a:pPr>
            <a:r>
              <a:rPr lang="sk-SK" b="1" dirty="0" smtClean="0">
                <a:latin typeface="Franklin Gothic Medium" pitchFamily="34" charset="0"/>
              </a:rPr>
              <a:t>Pozoruhodnou </a:t>
            </a:r>
          </a:p>
          <a:p>
            <a:pPr marL="109728" indent="0" algn="ctr">
              <a:buNone/>
              <a:defRPr/>
            </a:pPr>
            <a:r>
              <a:rPr lang="sk-SK" b="1" dirty="0" smtClean="0">
                <a:latin typeface="Franklin Gothic Medium" pitchFamily="34" charset="0"/>
              </a:rPr>
              <a:t>architektonickou </a:t>
            </a:r>
          </a:p>
          <a:p>
            <a:pPr marL="109728" indent="0" algn="ctr">
              <a:buNone/>
              <a:defRPr/>
            </a:pPr>
            <a:r>
              <a:rPr lang="sk-SK" b="1" dirty="0" smtClean="0">
                <a:latin typeface="Franklin Gothic Medium" pitchFamily="34" charset="0"/>
              </a:rPr>
              <a:t>pamiatkou </a:t>
            </a:r>
            <a:r>
              <a:rPr lang="sk-SK" b="1" dirty="0">
                <a:latin typeface="Franklin Gothic Medium" pitchFamily="34" charset="0"/>
              </a:rPr>
              <a:t>Trebišova  </a:t>
            </a:r>
            <a:r>
              <a:rPr lang="sk-SK" b="1" dirty="0" smtClean="0">
                <a:latin typeface="Franklin Gothic Medium" pitchFamily="34" charset="0"/>
              </a:rPr>
              <a:t>                                    </a:t>
            </a:r>
          </a:p>
          <a:p>
            <a:pPr marL="109728" indent="0" algn="ctr">
              <a:buNone/>
              <a:defRPr/>
            </a:pPr>
            <a:r>
              <a:rPr lang="sk-SK" b="1" dirty="0" smtClean="0">
                <a:latin typeface="Franklin Gothic Medium" pitchFamily="34" charset="0"/>
              </a:rPr>
              <a:t>je </a:t>
            </a:r>
            <a:r>
              <a:rPr lang="sk-SK" b="1" dirty="0">
                <a:latin typeface="Franklin Gothic Medium" pitchFamily="34" charset="0"/>
              </a:rPr>
              <a:t>neogotické </a:t>
            </a:r>
            <a:r>
              <a:rPr lang="sk-SK" b="1" dirty="0" smtClean="0">
                <a:latin typeface="Franklin Gothic Medium" pitchFamily="34" charset="0"/>
              </a:rPr>
              <a:t>mauzóleum </a:t>
            </a:r>
          </a:p>
          <a:p>
            <a:pPr marL="109728" indent="0" algn="ctr">
              <a:buNone/>
              <a:defRPr/>
            </a:pPr>
            <a:r>
              <a:rPr lang="sk-SK" b="1" dirty="0" smtClean="0">
                <a:latin typeface="Franklin Gothic Medium" pitchFamily="34" charset="0"/>
              </a:rPr>
              <a:t>rodiny Andrássyovcov </a:t>
            </a:r>
          </a:p>
          <a:p>
            <a:pPr marL="109728" indent="0" algn="ctr">
              <a:buNone/>
              <a:defRPr/>
            </a:pPr>
            <a:r>
              <a:rPr lang="sk-SK" b="1" dirty="0" smtClean="0">
                <a:latin typeface="Franklin Gothic Medium" pitchFamily="34" charset="0"/>
              </a:rPr>
              <a:t>z</a:t>
            </a:r>
            <a:r>
              <a:rPr lang="sk-SK" b="1" dirty="0">
                <a:latin typeface="Franklin Gothic Medium" pitchFamily="34" charset="0"/>
              </a:rPr>
              <a:t> r. </a:t>
            </a:r>
            <a:r>
              <a:rPr lang="sk-SK" b="1" dirty="0" smtClean="0">
                <a:latin typeface="Franklin Gothic Medium" pitchFamily="34" charset="0"/>
              </a:rPr>
              <a:t>1893,  </a:t>
            </a:r>
          </a:p>
          <a:p>
            <a:pPr algn="ctr">
              <a:buNone/>
              <a:defRPr/>
            </a:pPr>
            <a:r>
              <a:rPr lang="sk-SK" b="1" dirty="0" smtClean="0">
                <a:latin typeface="Franklin Gothic Medium" pitchFamily="34" charset="0"/>
              </a:rPr>
              <a:t>v historickom parku, </a:t>
            </a:r>
          </a:p>
          <a:p>
            <a:pPr algn="ctr">
              <a:buNone/>
              <a:defRPr/>
            </a:pPr>
            <a:r>
              <a:rPr lang="sk-SK" b="1" dirty="0" smtClean="0">
                <a:latin typeface="Franklin Gothic Medium" pitchFamily="34" charset="0"/>
              </a:rPr>
              <a:t>pri jazierku so sarkofágom</a:t>
            </a:r>
          </a:p>
          <a:p>
            <a:pPr algn="ctr">
              <a:buNone/>
              <a:defRPr/>
            </a:pPr>
            <a:r>
              <a:rPr lang="sk-SK" b="1" dirty="0" smtClean="0">
                <a:latin typeface="Franklin Gothic Medium" pitchFamily="34" charset="0"/>
              </a:rPr>
              <a:t>posledného </a:t>
            </a:r>
          </a:p>
          <a:p>
            <a:pPr algn="ctr">
              <a:buNone/>
              <a:defRPr/>
            </a:pPr>
            <a:r>
              <a:rPr lang="sk-SK" b="1" dirty="0" smtClean="0">
                <a:latin typeface="Franklin Gothic Medium" pitchFamily="34" charset="0"/>
              </a:rPr>
              <a:t>ministerského predsedu  </a:t>
            </a:r>
          </a:p>
          <a:p>
            <a:pPr algn="ctr">
              <a:buNone/>
              <a:defRPr/>
            </a:pPr>
            <a:r>
              <a:rPr lang="sk-SK" b="1" dirty="0" smtClean="0">
                <a:latin typeface="Franklin Gothic Medium" pitchFamily="34" charset="0"/>
              </a:rPr>
              <a:t>Rakúsko-Uhorska</a:t>
            </a:r>
            <a:r>
              <a:rPr lang="sk-SK" b="1" dirty="0">
                <a:latin typeface="Franklin Gothic Medium" pitchFamily="34" charset="0"/>
              </a:rPr>
              <a:t> </a:t>
            </a:r>
          </a:p>
          <a:p>
            <a:pPr algn="ctr">
              <a:buNone/>
              <a:defRPr/>
            </a:pPr>
            <a:r>
              <a:rPr lang="sk-SK" b="1" dirty="0" smtClean="0">
                <a:latin typeface="Franklin Gothic Medium" pitchFamily="34" charset="0"/>
              </a:rPr>
              <a:t>Júliusa </a:t>
            </a:r>
            <a:r>
              <a:rPr lang="sk-SK" b="1" dirty="0" err="1" smtClean="0">
                <a:latin typeface="Franklin Gothic Medium" pitchFamily="34" charset="0"/>
              </a:rPr>
              <a:t>Andrássyho</a:t>
            </a:r>
            <a:endParaRPr lang="sk-SK" b="1" dirty="0">
              <a:latin typeface="Franklin Gothic Medium" pitchFamily="34" charset="0"/>
            </a:endParaRPr>
          </a:p>
          <a:p>
            <a:pPr>
              <a:defRPr/>
            </a:pPr>
            <a:endParaRPr lang="sk-SK" dirty="0"/>
          </a:p>
        </p:txBody>
      </p:sp>
      <p:pic>
        <p:nvPicPr>
          <p:cNvPr id="4" name="Picture 3" descr="C:\Users\Marka\Desktop\img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647" y="836712"/>
            <a:ext cx="355980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2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683568" y="1412776"/>
            <a:ext cx="8003232" cy="432048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Leží na dolnom Zemplíne v juhovýchodnom   </a:t>
            </a:r>
          </a:p>
          <a:p>
            <a:pPr marL="109728" indent="0">
              <a:buNone/>
            </a:pPr>
            <a:r>
              <a:rPr lang="sk-SK" altLang="sk-SK" b="1" dirty="0">
                <a:latin typeface="Franklin Gothic Medium" pitchFamily="34" charset="0"/>
              </a:rPr>
              <a:t> </a:t>
            </a:r>
            <a:r>
              <a:rPr lang="sk-SK" altLang="sk-SK" b="1" dirty="0" smtClean="0">
                <a:latin typeface="Franklin Gothic Medium" pitchFamily="34" charset="0"/>
              </a:rPr>
              <a:t> cípe Slovenska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Je pokračovaním vinohradníckej oblasti, ktorej   </a:t>
            </a:r>
          </a:p>
          <a:p>
            <a:pPr marL="109728" indent="0">
              <a:buNone/>
            </a:pPr>
            <a:r>
              <a:rPr lang="sk-SK" altLang="sk-SK" b="1" dirty="0">
                <a:latin typeface="Franklin Gothic Medium" pitchFamily="34" charset="0"/>
              </a:rPr>
              <a:t> </a:t>
            </a:r>
            <a:r>
              <a:rPr lang="sk-SK" altLang="sk-SK" b="1" dirty="0" smtClean="0">
                <a:latin typeface="Franklin Gothic Medium" pitchFamily="34" charset="0"/>
              </a:rPr>
              <a:t> väčšia časť sa nachádza v Maďarsku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Táto oblasť je najmenšou a zároveň </a:t>
            </a:r>
          </a:p>
          <a:p>
            <a:pPr marL="109728" indent="0">
              <a:buNone/>
            </a:pPr>
            <a:r>
              <a:rPr lang="sk-SK" altLang="sk-SK" b="1" dirty="0">
                <a:latin typeface="Franklin Gothic Medium" pitchFamily="34" charset="0"/>
              </a:rPr>
              <a:t> </a:t>
            </a:r>
            <a:r>
              <a:rPr lang="sk-SK" altLang="sk-SK" b="1" dirty="0" smtClean="0">
                <a:latin typeface="Franklin Gothic Medium" pitchFamily="34" charset="0"/>
              </a:rPr>
              <a:t> najatraktívnejšou vinohradníckou oblasťou   </a:t>
            </a:r>
          </a:p>
          <a:p>
            <a:pPr marL="109728" indent="0">
              <a:buNone/>
            </a:pPr>
            <a:r>
              <a:rPr lang="sk-SK" altLang="sk-SK" b="1" dirty="0">
                <a:latin typeface="Franklin Gothic Medium" pitchFamily="34" charset="0"/>
              </a:rPr>
              <a:t> </a:t>
            </a:r>
            <a:r>
              <a:rPr lang="sk-SK" altLang="sk-SK" b="1" dirty="0" smtClean="0">
                <a:latin typeface="Franklin Gothic Medium" pitchFamily="34" charset="0"/>
              </a:rPr>
              <a:t> Slovenska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Je na čakacej listine so žiadosťou o zapísanie   </a:t>
            </a:r>
          </a:p>
          <a:p>
            <a:pPr marL="109728" indent="0">
              <a:buNone/>
            </a:pPr>
            <a:r>
              <a:rPr lang="sk-SK" altLang="sk-SK" b="1" dirty="0">
                <a:latin typeface="Franklin Gothic Medium" pitchFamily="34" charset="0"/>
              </a:rPr>
              <a:t> </a:t>
            </a:r>
            <a:r>
              <a:rPr lang="sk-SK" altLang="sk-SK" b="1" dirty="0" smtClean="0">
                <a:latin typeface="Franklin Gothic Medium" pitchFamily="34" charset="0"/>
              </a:rPr>
              <a:t> do zoznamu UNESCO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  </a:t>
            </a:r>
            <a:r>
              <a:rPr lang="sk-SK" sz="4000" dirty="0" smtClean="0"/>
              <a:t>Vinohradnícka oblasť TOKAJ</a:t>
            </a:r>
          </a:p>
        </p:txBody>
      </p:sp>
    </p:spTree>
    <p:extLst>
      <p:ext uri="{BB962C8B-B14F-4D97-AF65-F5344CB8AC3E}">
        <p14:creationId xmlns:p14="http://schemas.microsoft.com/office/powerpoint/2010/main" val="180147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rka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6867">
            <a:off x="317606" y="1224344"/>
            <a:ext cx="2852817" cy="189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767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4000" dirty="0" smtClean="0"/>
              <a:t>Tokajské pivnice</a:t>
            </a:r>
          </a:p>
        </p:txBody>
      </p:sp>
      <p:pic>
        <p:nvPicPr>
          <p:cNvPr id="6" name="Picture 3" descr="C:\Users\Mark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4722">
            <a:off x="6192439" y="1088174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Marka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7074">
            <a:off x="372441" y="4410873"/>
            <a:ext cx="282733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Marka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6306">
            <a:off x="6023652" y="4305826"/>
            <a:ext cx="276383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Marka\Desktop\imgr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11400"/>
            <a:ext cx="3750345" cy="262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1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109728" indent="0">
              <a:buNone/>
            </a:pPr>
            <a:r>
              <a:rPr lang="sk-SK" b="1" dirty="0">
                <a:latin typeface="Franklin Gothic Medium" pitchFamily="34" charset="0"/>
              </a:rPr>
              <a:t>Stará banícka obec v doline Smolnického potoka vo Volovských </a:t>
            </a:r>
            <a:r>
              <a:rPr lang="sk-SK" b="1" dirty="0" smtClean="0">
                <a:latin typeface="Franklin Gothic Medium" pitchFamily="34" charset="0"/>
              </a:rPr>
              <a:t>vrchoch (od r. 1243)</a:t>
            </a:r>
            <a:endParaRPr lang="sk-SK" b="1" dirty="0">
              <a:latin typeface="Franklin Gothic Medium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 SMOLNÍK</a:t>
            </a:r>
            <a:endParaRPr lang="sk-SK" sz="4000" dirty="0"/>
          </a:p>
        </p:txBody>
      </p:sp>
      <p:pic>
        <p:nvPicPr>
          <p:cNvPr id="3074" name="Picture 2" descr="C:\Users\Evka Vladovičová\Desktop\23190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835292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sk-SK" sz="4000" dirty="0" smtClean="0"/>
              <a:t>SMOLNÍK</a:t>
            </a:r>
            <a:endParaRPr lang="sk-SK" sz="4000" dirty="0"/>
          </a:p>
        </p:txBody>
      </p:sp>
      <p:pic>
        <p:nvPicPr>
          <p:cNvPr id="2050" name="Picture 2" descr="C:\Users\Evka Vladovičová\Desktop\Smolnik11Slovakia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122" y="836712"/>
            <a:ext cx="260934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vka Vladovičová\Desktop\mest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8" y="764704"/>
            <a:ext cx="37973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vka Vladovičová\Desktop\banastar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6" y="3771839"/>
            <a:ext cx="5408538" cy="28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Evka Vladovičová\Desktop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76" y="109195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7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SMOLNÍCKY  TAJCH</a:t>
            </a:r>
            <a:endParaRPr lang="sk-SK" dirty="0"/>
          </a:p>
        </p:txBody>
      </p:sp>
      <p:pic>
        <p:nvPicPr>
          <p:cNvPr id="5122" name="Picture 2" descr="C:\Users\Evka Vladovičová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97" y="1196752"/>
            <a:ext cx="858878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23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k-SK" sz="4000" b="1" dirty="0" smtClean="0">
                <a:solidFill>
                  <a:schemeClr val="tx2"/>
                </a:solidFill>
                <a:latin typeface="+mj-lt"/>
              </a:rPr>
              <a:t>MEDZEV – </a:t>
            </a:r>
            <a:r>
              <a:rPr lang="sk-SK" sz="2800" b="1" dirty="0" smtClean="0">
                <a:solidFill>
                  <a:schemeClr val="tx2"/>
                </a:solidFill>
                <a:latin typeface="Franklin Gothic Medium" pitchFamily="34" charset="0"/>
              </a:rPr>
              <a:t>múzeum kinematografie</a:t>
            </a:r>
          </a:p>
          <a:p>
            <a:pPr marL="109728" indent="0">
              <a:buNone/>
            </a:pPr>
            <a:r>
              <a:rPr lang="sk-SK" sz="2800" b="1" dirty="0" smtClean="0">
                <a:solidFill>
                  <a:schemeClr val="tx2"/>
                </a:solidFill>
                <a:latin typeface="Franklin Gothic Medium" pitchFamily="34" charset="0"/>
              </a:rPr>
              <a:t>                       rodiny Schusterovej  </a:t>
            </a:r>
            <a:endParaRPr lang="sk-SK" sz="2800" b="1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  <p:pic>
        <p:nvPicPr>
          <p:cNvPr id="5122" name="Picture 2" descr="C:\Users\Evka Vladovičová\Desktop\thumbnailPictu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5" y="2276872"/>
            <a:ext cx="4802200" cy="379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vka Vladovičová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433" y="417343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Evka Vladovičová\Desktop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230" y="1628800"/>
            <a:ext cx="3038202" cy="249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9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ŠTÓS  KÚPELE</a:t>
            </a:r>
            <a:endParaRPr lang="sk-SK" dirty="0"/>
          </a:p>
        </p:txBody>
      </p:sp>
      <p:pic>
        <p:nvPicPr>
          <p:cNvPr id="4099" name="Picture 3" descr="C:\Users\Evka Vladovičová\Desktop\93135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74958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vka Vladovičová\Desktop\kloptan-stos-p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36" y="1124744"/>
            <a:ext cx="4259212" cy="267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vka Vladovičová\Desktop\i_7551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36" y="3881359"/>
            <a:ext cx="4259212" cy="277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310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Nižná Myšľa archeologické nálezisko</a:t>
            </a:r>
            <a:endParaRPr lang="sk-SK" dirty="0"/>
          </a:p>
        </p:txBody>
      </p:sp>
      <p:pic>
        <p:nvPicPr>
          <p:cNvPr id="1026" name="Picture 2" descr="nizna_mysla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735" y="3861048"/>
            <a:ext cx="3414693" cy="234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542" y="1340768"/>
            <a:ext cx="3411885" cy="233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76sk_8_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30" y="4437112"/>
            <a:ext cx="4488916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Evka Vladovičová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30" y="1340768"/>
            <a:ext cx="4495146" cy="301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69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latin typeface="Franklin Gothic Medium" pitchFamily="34" charset="0"/>
              </a:rPr>
              <a:t>MAPA   KOŠICKÉHO  KRAJA</a:t>
            </a:r>
            <a:endParaRPr lang="sk-SK" sz="3600" dirty="0">
              <a:latin typeface="Franklin Gothic Medium" pitchFamily="34" charset="0"/>
            </a:endParaRPr>
          </a:p>
        </p:txBody>
      </p:sp>
      <p:pic>
        <p:nvPicPr>
          <p:cNvPr id="1026" name="Picture 2" descr="C:\Users\Evka Vladovičová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7883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3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Nižná Myšľa obecné múzeum</a:t>
            </a:r>
            <a:endParaRPr lang="sk-SK" dirty="0"/>
          </a:p>
        </p:txBody>
      </p:sp>
      <p:pic>
        <p:nvPicPr>
          <p:cNvPr id="2050" name="Picture 2" descr="69sk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7006">
            <a:off x="251520" y="1281368"/>
            <a:ext cx="3960440" cy="257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myslanske-obecne-muzeum691982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941">
            <a:off x="4499992" y="1305127"/>
            <a:ext cx="4125294" cy="256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Evka Vladovičová\Desktop\76sk_4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556">
            <a:off x="4437720" y="4206632"/>
            <a:ext cx="4000971" cy="226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vka Vladovičová\Desktop\l_img_98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004">
            <a:off x="251520" y="4221087"/>
            <a:ext cx="3960440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96952"/>
            <a:ext cx="2811463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022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SKÁROŠ - PAM</a:t>
            </a:r>
            <a:r>
              <a:rPr lang="az-Cyrl-AZ" dirty="0" smtClean="0">
                <a:latin typeface="Calibri"/>
              </a:rPr>
              <a:t>Ӓ</a:t>
            </a:r>
            <a:r>
              <a:rPr lang="sk-SK" dirty="0" smtClean="0"/>
              <a:t>TNÍK</a:t>
            </a:r>
            <a:endParaRPr lang="sk-SK" dirty="0"/>
          </a:p>
        </p:txBody>
      </p:sp>
      <p:pic>
        <p:nvPicPr>
          <p:cNvPr id="3074" name="Picture 2" descr="1322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6" y="1224136"/>
            <a:ext cx="4624102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unna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97" y="3688221"/>
            <a:ext cx="3876583" cy="276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DSC003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97" y="1224136"/>
            <a:ext cx="3833017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obec-skaros-areal-prirodneho-muzea-zbra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6" y="4099228"/>
            <a:ext cx="4635545" cy="235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620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ROKOKOVÝ  KAŠTIEĽ  ŠACA</a:t>
            </a:r>
            <a:endParaRPr lang="sk-SK" dirty="0"/>
          </a:p>
        </p:txBody>
      </p:sp>
      <p:pic>
        <p:nvPicPr>
          <p:cNvPr id="6146" name="Picture 2" descr="C:\Users\Evka Vladovičová\Desktop\saca_kasti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5381847" cy="303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vka Vladovičová\Desktop\saca-interi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846">
            <a:off x="535870" y="3756533"/>
            <a:ext cx="3869770" cy="25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Evka Vladovičová\Desktop\nepouzivat-foto-kastiel-saca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7975">
            <a:off x="4775738" y="3704828"/>
            <a:ext cx="3695929" cy="25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150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sk-SK" dirty="0"/>
          </a:p>
          <a:p>
            <a:pPr marL="109728" indent="0" algn="ctr">
              <a:buNone/>
            </a:pPr>
            <a:r>
              <a:rPr lang="sk-SK" sz="4100" b="1" dirty="0" smtClean="0">
                <a:solidFill>
                  <a:schemeClr val="tx2"/>
                </a:solidFill>
                <a:latin typeface="+mj-lt"/>
              </a:rPr>
              <a:t>ĎAKUJEM  ZA  POZORNOSŤ</a:t>
            </a:r>
          </a:p>
          <a:p>
            <a:pPr marL="109728" indent="0" algn="ctr">
              <a:buNone/>
            </a:pPr>
            <a:endParaRPr lang="sk-SK" sz="3600" b="1" dirty="0"/>
          </a:p>
          <a:p>
            <a:pPr marL="109728" indent="0" algn="ctr">
              <a:buNone/>
            </a:pPr>
            <a:r>
              <a:rPr lang="sk-SK" sz="2800" b="1" dirty="0" smtClean="0"/>
              <a:t>                   </a:t>
            </a:r>
            <a:endParaRPr lang="sk-SK" b="1" dirty="0" smtClean="0"/>
          </a:p>
          <a:p>
            <a:pPr marL="109728" indent="0" algn="ctr">
              <a:buNone/>
            </a:pPr>
            <a:endParaRPr lang="sk-SK" sz="3600" b="1" dirty="0"/>
          </a:p>
          <a:p>
            <a:pPr>
              <a:buNone/>
            </a:pPr>
            <a:r>
              <a:rPr lang="sk-SK" altLang="sk-SK" b="1" dirty="0" smtClean="0"/>
              <a:t>  Zdroje</a:t>
            </a:r>
            <a:r>
              <a:rPr lang="sk-SK" altLang="sk-SK" b="1" dirty="0"/>
              <a:t>:</a:t>
            </a:r>
          </a:p>
          <a:p>
            <a:r>
              <a:rPr lang="sk-SK" altLang="sk-SK" b="1" dirty="0"/>
              <a:t>www.google.sk</a:t>
            </a:r>
          </a:p>
          <a:p>
            <a:r>
              <a:rPr lang="sk-SK" altLang="sk-SK" b="1" dirty="0">
                <a:hlinkClick r:id="rId2"/>
              </a:rPr>
              <a:t>www.mapy.sk</a:t>
            </a:r>
            <a:endParaRPr lang="sk-SK" altLang="sk-SK" b="1" dirty="0"/>
          </a:p>
          <a:p>
            <a:r>
              <a:rPr lang="sk-SK" altLang="sk-SK" b="1" dirty="0"/>
              <a:t>vlastné fotografie</a:t>
            </a:r>
          </a:p>
        </p:txBody>
      </p:sp>
    </p:spTree>
    <p:extLst>
      <p:ext uri="{BB962C8B-B14F-4D97-AF65-F5344CB8AC3E}">
        <p14:creationId xmlns:p14="http://schemas.microsoft.com/office/powerpoint/2010/main" val="9028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1600" y="1124744"/>
            <a:ext cx="7715200" cy="633670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Národný park Slovenský raj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Národný park Slovenský kras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Vihorlatský prales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Muránska planina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Chránené vtáčie územie európskeho    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  významu </a:t>
            </a:r>
            <a:r>
              <a:rPr lang="sk-SK" altLang="sk-SK" b="1" dirty="0" err="1" smtClean="0">
                <a:latin typeface="Franklin Gothic Medium" pitchFamily="34" charset="0"/>
              </a:rPr>
              <a:t>Senianske</a:t>
            </a:r>
            <a:r>
              <a:rPr lang="sk-SK" altLang="sk-SK" b="1" dirty="0" smtClean="0">
                <a:latin typeface="Franklin Gothic Medium" pitchFamily="34" charset="0"/>
              </a:rPr>
              <a:t> rybníky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Unikátny studený Herliansky gejzír (dlhé    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  roky jediný v Európe)</a:t>
            </a:r>
          </a:p>
          <a:p>
            <a:pPr marL="109728" indent="0">
              <a:buNone/>
            </a:pPr>
            <a:r>
              <a:rPr lang="pl-PL" b="1" dirty="0" smtClean="0">
                <a:latin typeface="Franklin Gothic Medium" pitchFamily="34" charset="0"/>
              </a:rPr>
              <a:t>- Výnimočnou </a:t>
            </a:r>
            <a:r>
              <a:rPr lang="pl-PL" b="1" dirty="0">
                <a:latin typeface="Franklin Gothic Medium" pitchFamily="34" charset="0"/>
              </a:rPr>
              <a:t>oblasťou kraja je </a:t>
            </a:r>
            <a:r>
              <a:rPr lang="pl-PL" b="1" dirty="0" smtClean="0">
                <a:latin typeface="Franklin Gothic Medium" pitchFamily="34" charset="0"/>
              </a:rPr>
              <a:t>Tokajská   </a:t>
            </a:r>
          </a:p>
          <a:p>
            <a:pPr marL="109728" indent="0">
              <a:buNone/>
            </a:pPr>
            <a:r>
              <a:rPr lang="pl-PL" b="1" dirty="0" smtClean="0">
                <a:latin typeface="Franklin Gothic Medium" pitchFamily="34" charset="0"/>
              </a:rPr>
              <a:t>  vinohradnícka oblasť</a:t>
            </a:r>
            <a:endParaRPr lang="sk-SK" altLang="sk-SK" b="1" dirty="0" smtClean="0">
              <a:latin typeface="Franklin Gothic Medium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sk-SK" altLang="sk-SK" b="1" dirty="0" smtClean="0">
                <a:latin typeface="Franklin Gothic Medium" pitchFamily="34" charset="0"/>
              </a:rPr>
              <a:t>   </a:t>
            </a:r>
            <a:endParaRPr lang="sk-SK" b="1" dirty="0">
              <a:latin typeface="Franklin Gothic Medium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sk-SK" sz="4000" b="1" dirty="0" smtClean="0"/>
              <a:t>Nachádza sa tu: </a:t>
            </a:r>
            <a:endParaRPr lang="sk-SK" sz="4000" b="1" dirty="0"/>
          </a:p>
        </p:txBody>
      </p:sp>
    </p:spTree>
    <p:extLst>
      <p:ext uri="{BB962C8B-B14F-4D97-AF65-F5344CB8AC3E}">
        <p14:creationId xmlns:p14="http://schemas.microsoft.com/office/powerpoint/2010/main" val="8955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187624" y="1268760"/>
            <a:ext cx="7499176" cy="5760640"/>
          </a:xfrm>
        </p:spPr>
        <p:txBody>
          <a:bodyPr/>
          <a:lstStyle/>
          <a:p>
            <a:pPr marL="109728" indent="0">
              <a:buNone/>
            </a:pPr>
            <a:r>
              <a:rPr lang="sk-SK" b="1" u="sng" dirty="0" smtClean="0">
                <a:latin typeface="Franklin Gothic Medium" pitchFamily="34" charset="0"/>
              </a:rPr>
              <a:t>Vodné nádrže:</a:t>
            </a:r>
          </a:p>
          <a:p>
            <a:pPr marL="109728" indent="0">
              <a:buNone/>
            </a:pPr>
            <a:r>
              <a:rPr lang="sk-SK" b="1" dirty="0" smtClean="0">
                <a:latin typeface="Franklin Gothic Medium" pitchFamily="34" charset="0"/>
              </a:rPr>
              <a:t>- Zemplínska Šírava</a:t>
            </a:r>
          </a:p>
          <a:p>
            <a:pPr marL="109728" indent="0">
              <a:buNone/>
            </a:pPr>
            <a:r>
              <a:rPr lang="sk-SK" b="1" dirty="0" smtClean="0">
                <a:latin typeface="Franklin Gothic Medium" pitchFamily="34" charset="0"/>
              </a:rPr>
              <a:t>- Bukovec</a:t>
            </a:r>
          </a:p>
          <a:p>
            <a:pPr marL="109728" indent="0">
              <a:buNone/>
            </a:pPr>
            <a:r>
              <a:rPr lang="sk-SK" b="1" dirty="0" smtClean="0">
                <a:latin typeface="Franklin Gothic Medium" pitchFamily="34" charset="0"/>
              </a:rPr>
              <a:t>- </a:t>
            </a:r>
            <a:r>
              <a:rPr lang="sk-SK" b="1" dirty="0" err="1" smtClean="0">
                <a:latin typeface="Franklin Gothic Medium" pitchFamily="34" charset="0"/>
              </a:rPr>
              <a:t>Ružín</a:t>
            </a:r>
            <a:endParaRPr lang="sk-SK" b="1" dirty="0" smtClean="0">
              <a:latin typeface="Franklin Gothic Medium" pitchFamily="34" charset="0"/>
            </a:endParaRPr>
          </a:p>
          <a:p>
            <a:pPr marL="109728" indent="0">
              <a:buNone/>
            </a:pPr>
            <a:r>
              <a:rPr lang="sk-SK" b="1" dirty="0" smtClean="0">
                <a:latin typeface="Franklin Gothic Medium" pitchFamily="34" charset="0"/>
              </a:rPr>
              <a:t>- Dobšiná</a:t>
            </a:r>
          </a:p>
          <a:p>
            <a:pPr marL="109728" indent="0">
              <a:buNone/>
            </a:pPr>
            <a:r>
              <a:rPr lang="sk-SK" b="1" dirty="0" smtClean="0">
                <a:latin typeface="Franklin Gothic Medium" pitchFamily="34" charset="0"/>
              </a:rPr>
              <a:t>- Palcmanská Maša</a:t>
            </a:r>
          </a:p>
          <a:p>
            <a:pPr marL="109728" indent="0">
              <a:buNone/>
            </a:pPr>
            <a:endParaRPr lang="sk-SK" b="1" dirty="0" smtClean="0">
              <a:latin typeface="Franklin Gothic Medium" pitchFamily="34" charset="0"/>
            </a:endParaRPr>
          </a:p>
          <a:p>
            <a:pPr marL="109728" indent="0">
              <a:buNone/>
            </a:pPr>
            <a:r>
              <a:rPr lang="sk-SK" b="1" u="sng" dirty="0" smtClean="0">
                <a:latin typeface="Franklin Gothic Medium" pitchFamily="34" charset="0"/>
              </a:rPr>
              <a:t>Rieky: </a:t>
            </a:r>
          </a:p>
          <a:p>
            <a:pPr marL="109728" indent="0">
              <a:buNone/>
            </a:pPr>
            <a:r>
              <a:rPr lang="sk-SK" b="1" dirty="0" smtClean="0">
                <a:latin typeface="Franklin Gothic Medium" pitchFamily="34" charset="0"/>
              </a:rPr>
              <a:t>Hornád, Hnilec, Bodva, Bodrog, Tisa, Slaná, Latorica, Uh, Laborec, Ondava</a:t>
            </a:r>
            <a:endParaRPr lang="sk-SK" b="1" dirty="0">
              <a:latin typeface="Franklin Gothic Medium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latin typeface="Franklin Gothic Medium" pitchFamily="34" charset="0"/>
              </a:rPr>
              <a:t>KOŠICKÝ  KRAJ  VODSTVO</a:t>
            </a:r>
            <a:endParaRPr lang="sk-SK" sz="360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32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9592" y="1556792"/>
            <a:ext cx="7787208" cy="4824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</a:t>
            </a:r>
            <a:r>
              <a:rPr lang="sk-SK" altLang="sk-SK" b="1" dirty="0" err="1" smtClean="0">
                <a:latin typeface="Franklin Gothic Medium" pitchFamily="34" charset="0"/>
              </a:rPr>
              <a:t>Ochtinská</a:t>
            </a:r>
            <a:r>
              <a:rPr lang="sk-SK" altLang="sk-SK" b="1" dirty="0" smtClean="0">
                <a:latin typeface="Franklin Gothic Medium" pitchFamily="34" charset="0"/>
              </a:rPr>
              <a:t> aragonitová jaskyňa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Dobšinská ľadová jaskyňa </a:t>
            </a:r>
            <a:endParaRPr lang="sk-SK" altLang="sk-SK" b="1" dirty="0">
              <a:latin typeface="Franklin Gothic Medium" pitchFamily="34" charset="0"/>
            </a:endParaRP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Jasovská jaskyňa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Jaskyňa Domica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</a:t>
            </a:r>
            <a:r>
              <a:rPr lang="sk-SK" altLang="sk-SK" b="1" dirty="0" err="1" smtClean="0">
                <a:latin typeface="Franklin Gothic Medium" pitchFamily="34" charset="0"/>
              </a:rPr>
              <a:t>Gombasecká</a:t>
            </a:r>
            <a:r>
              <a:rPr lang="sk-SK" altLang="sk-SK" b="1" dirty="0" smtClean="0">
                <a:latin typeface="Franklin Gothic Medium" pitchFamily="34" charset="0"/>
              </a:rPr>
              <a:t> jaskyňa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Krásnohorská jaskyňa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Bukové pralesy Karpát 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Drevený kostol Ruská Bystrá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Románsky kostol </a:t>
            </a:r>
            <a:r>
              <a:rPr lang="sk-SK" altLang="sk-SK" b="1" dirty="0">
                <a:latin typeface="Franklin Gothic Medium" pitchFamily="34" charset="0"/>
              </a:rPr>
              <a:t>Žehra</a:t>
            </a:r>
          </a:p>
          <a:p>
            <a:pPr marL="109728" indent="0">
              <a:buNone/>
            </a:pPr>
            <a:endParaRPr lang="sk-SK" altLang="sk-SK" b="1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Autofit/>
          </a:bodyPr>
          <a:lstStyle/>
          <a:p>
            <a:r>
              <a:rPr lang="sk-SK" sz="4000" b="1" dirty="0" smtClean="0"/>
              <a:t>V zozname UNESCO sú zapísané:</a:t>
            </a:r>
            <a:endParaRPr lang="sk-SK" sz="4000" b="1" dirty="0"/>
          </a:p>
        </p:txBody>
      </p:sp>
    </p:spTree>
    <p:extLst>
      <p:ext uri="{BB962C8B-B14F-4D97-AF65-F5344CB8AC3E}">
        <p14:creationId xmlns:p14="http://schemas.microsoft.com/office/powerpoint/2010/main" val="5035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64496"/>
          </a:xfrm>
        </p:spPr>
        <p:txBody>
          <a:bodyPr>
            <a:normAutofit lnSpcReduction="10000"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druhé najväčšie mesto na Slovensku </a:t>
            </a:r>
          </a:p>
          <a:p>
            <a:pPr>
              <a:lnSpc>
                <a:spcPct val="150000"/>
              </a:lnSpc>
              <a:buNone/>
            </a:pPr>
            <a:r>
              <a:rPr lang="sk-SK" altLang="sk-SK" b="1" dirty="0" smtClean="0">
                <a:latin typeface="Franklin Gothic Medium" pitchFamily="34" charset="0"/>
              </a:rPr>
              <a:t>  s takmer tristotisíc obyvateľmi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významné kultúrne centrum, má štyri divadelné  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sk-SK" altLang="sk-SK" b="1" dirty="0" smtClean="0">
                <a:latin typeface="Franklin Gothic Medium" pitchFamily="34" charset="0"/>
              </a:rPr>
              <a:t>  scény, Štátnu filharmóniu, galérie, múzeá, ZOO,   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sk-SK" altLang="sk-SK" b="1" dirty="0">
                <a:latin typeface="Franklin Gothic Medium" pitchFamily="34" charset="0"/>
              </a:rPr>
              <a:t> </a:t>
            </a:r>
            <a:r>
              <a:rPr lang="sk-SK" altLang="sk-SK" b="1" dirty="0" smtClean="0">
                <a:latin typeface="Franklin Gothic Medium" pitchFamily="34" charset="0"/>
              </a:rPr>
              <a:t> botanickú záhradu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od roku 1924 sa tu každoročne koná najstarší  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sk-SK" altLang="sk-SK" b="1" dirty="0">
                <a:latin typeface="Franklin Gothic Medium" pitchFamily="34" charset="0"/>
              </a:rPr>
              <a:t> </a:t>
            </a:r>
            <a:r>
              <a:rPr lang="sk-SK" altLang="sk-SK" b="1" dirty="0" smtClean="0">
                <a:latin typeface="Franklin Gothic Medium" pitchFamily="34" charset="0"/>
              </a:rPr>
              <a:t> európsky maratón Medzinárodný maratón mieru</a:t>
            </a:r>
          </a:p>
          <a:p>
            <a:pPr marL="0" indent="0">
              <a:lnSpc>
                <a:spcPct val="150000"/>
              </a:lnSpc>
              <a:buNone/>
            </a:pP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/>
          <a:lstStyle/>
          <a:p>
            <a:r>
              <a:rPr lang="sk-SK" dirty="0" smtClean="0"/>
              <a:t> </a:t>
            </a:r>
            <a:r>
              <a:rPr lang="sk-SK" sz="4000" dirty="0" smtClean="0"/>
              <a:t>KOŠICE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41786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2"/>
          <p:cNvSpPr>
            <a:spLocks noGrp="1"/>
          </p:cNvSpPr>
          <p:nvPr>
            <p:ph idx="1"/>
          </p:nvPr>
        </p:nvSpPr>
        <p:spPr bwMode="auto">
          <a:xfrm>
            <a:off x="457200" y="981075"/>
            <a:ext cx="82296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Font typeface="Arial" charset="0"/>
              <a:buNone/>
              <a:defRPr/>
            </a:pPr>
            <a:endParaRPr lang="sk-SK" dirty="0" smtClean="0"/>
          </a:p>
          <a:p>
            <a:pPr eaLnBrk="1" hangingPunct="1">
              <a:buNone/>
              <a:defRPr/>
            </a:pPr>
            <a:r>
              <a:rPr lang="sk-SK" dirty="0" smtClean="0"/>
              <a:t>                                                                       </a:t>
            </a:r>
          </a:p>
          <a:p>
            <a:pPr eaLnBrk="1" hangingPunct="1">
              <a:buNone/>
              <a:defRPr/>
            </a:pPr>
            <a:r>
              <a:rPr lang="sk-SK" b="1" dirty="0"/>
              <a:t> </a:t>
            </a:r>
            <a:r>
              <a:rPr lang="sk-SK" b="1" dirty="0" smtClean="0"/>
              <a:t>    Štátne                                        Dóm                             </a:t>
            </a:r>
            <a:endParaRPr lang="sk-SK" b="1" dirty="0"/>
          </a:p>
          <a:p>
            <a:pPr eaLnBrk="1" hangingPunct="1">
              <a:buFont typeface="Arial" charset="0"/>
              <a:buNone/>
              <a:defRPr/>
            </a:pPr>
            <a:r>
              <a:rPr lang="sk-SK" b="1" dirty="0" smtClean="0"/>
              <a:t>    divadlo</a:t>
            </a:r>
            <a:r>
              <a:rPr lang="sk-SK" dirty="0" smtClean="0"/>
              <a:t>                                   </a:t>
            </a:r>
            <a:r>
              <a:rPr lang="sk-SK" b="1" dirty="0" smtClean="0"/>
              <a:t>sv. Alžbety </a:t>
            </a:r>
            <a:r>
              <a:rPr lang="sk-SK" dirty="0" smtClean="0"/>
              <a:t>                  </a:t>
            </a:r>
            <a:endParaRPr lang="sk-SK" b="1" dirty="0"/>
          </a:p>
          <a:p>
            <a:pPr eaLnBrk="1" hangingPunct="1">
              <a:buFont typeface="Arial" charset="0"/>
              <a:buNone/>
              <a:defRPr/>
            </a:pPr>
            <a:r>
              <a:rPr lang="sk-SK" b="1" dirty="0"/>
              <a:t>                                 </a:t>
            </a:r>
            <a:endParaRPr lang="sk-SK" b="1" dirty="0" smtClean="0"/>
          </a:p>
          <a:p>
            <a:pPr eaLnBrk="1" hangingPunct="1">
              <a:buFont typeface="Arial" charset="0"/>
              <a:buNone/>
              <a:defRPr/>
            </a:pPr>
            <a:endParaRPr lang="sk-SK" b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sk-SK" b="1" dirty="0"/>
              <a:t> </a:t>
            </a:r>
            <a:r>
              <a:rPr lang="sk-SK" b="1" dirty="0" smtClean="0"/>
              <a:t>                           Urbanova</a:t>
            </a:r>
            <a:endParaRPr lang="sk-SK" b="1" dirty="0"/>
          </a:p>
          <a:p>
            <a:pPr eaLnBrk="1" hangingPunct="1">
              <a:buFont typeface="Arial" charset="0"/>
              <a:buNone/>
              <a:defRPr/>
            </a:pPr>
            <a:r>
              <a:rPr lang="sk-SK" b="1" dirty="0" smtClean="0"/>
              <a:t>                                veža</a:t>
            </a:r>
            <a:endParaRPr lang="sk-SK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sk-SK" dirty="0" smtClean="0"/>
              <a:t>                                             </a:t>
            </a:r>
            <a:endParaRPr lang="sk-SK" b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sk-SK" b="1" dirty="0" smtClean="0"/>
              <a:t>                                     </a:t>
            </a:r>
            <a:r>
              <a:rPr lang="sk-SK" dirty="0" smtClean="0"/>
              <a:t>                                                                 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sk-SK" dirty="0" smtClean="0"/>
              <a:t>            </a:t>
            </a:r>
          </a:p>
          <a:p>
            <a:pPr eaLnBrk="1" hangingPunct="1">
              <a:buFont typeface="Arial" charset="0"/>
              <a:buNone/>
              <a:defRPr/>
            </a:pPr>
            <a:endParaRPr lang="sk-SK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sk-SK" sz="4000" b="1" dirty="0" smtClean="0"/>
              <a:t>Historické centrum KOŠICE</a:t>
            </a:r>
            <a:endParaRPr lang="sk-SK" sz="4000" b="1" dirty="0"/>
          </a:p>
        </p:txBody>
      </p:sp>
      <p:pic>
        <p:nvPicPr>
          <p:cNvPr id="5" name="Picture 3" descr="C:\Users\Mark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804">
            <a:off x="5204905" y="3221909"/>
            <a:ext cx="3674364" cy="302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Evka Vladovičová\Desktop\mesto-kosice-spievajuca-fontana-v-pozadi-statne-divadlo-kosic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"/>
          <a:stretch/>
        </p:blipFill>
        <p:spPr bwMode="auto">
          <a:xfrm rot="21264616">
            <a:off x="170708" y="3212976"/>
            <a:ext cx="360598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Marka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03398"/>
            <a:ext cx="207168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74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      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4000" dirty="0" smtClean="0"/>
              <a:t>UNIVERZITNÝ KOSTOL NAJSV</a:t>
            </a:r>
            <a:r>
              <a:rPr lang="az-Cyrl-AZ" sz="4000" dirty="0" smtClean="0">
                <a:latin typeface="Calibri"/>
              </a:rPr>
              <a:t>Ӓ</a:t>
            </a:r>
            <a:r>
              <a:rPr lang="sk-SK" sz="4000" dirty="0" smtClean="0"/>
              <a:t>TEJŠEJ TROJICE</a:t>
            </a:r>
            <a:endParaRPr lang="sk-SK" sz="4000" b="1" dirty="0"/>
          </a:p>
        </p:txBody>
      </p:sp>
      <p:pic>
        <p:nvPicPr>
          <p:cNvPr id="5" name="Picture 3" descr="C:\Users\Evka Vladovičová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63283"/>
            <a:ext cx="3888432" cy="50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vka Vladovičová\Desktop\DaM9bt6W0AEK7U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873" y="1363282"/>
            <a:ext cx="4079575" cy="509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6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1566</TotalTime>
  <Words>434</Words>
  <Application>Microsoft Office PowerPoint</Application>
  <PresentationFormat>Prezentácia na obrazovke (4:3)</PresentationFormat>
  <Paragraphs>150</Paragraphs>
  <Slides>33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34" baseType="lpstr">
      <vt:lpstr>Hala</vt:lpstr>
      <vt:lpstr>KOŠICE  A  OKOLIE</vt:lpstr>
      <vt:lpstr>KOŠICKÝ  KRAJ</vt:lpstr>
      <vt:lpstr>MAPA   KOŠICKÉHO  KRAJA</vt:lpstr>
      <vt:lpstr>Nachádza sa tu: </vt:lpstr>
      <vt:lpstr>KOŠICKÝ  KRAJ  VODSTVO</vt:lpstr>
      <vt:lpstr>V zozname UNESCO sú zapísané:</vt:lpstr>
      <vt:lpstr> KOŠICE</vt:lpstr>
      <vt:lpstr>Historické centrum KOŠICE</vt:lpstr>
      <vt:lpstr>UNIVERZITNÝ KOSTOL NAJSVӒTEJŠEJ TROJICE</vt:lpstr>
      <vt:lpstr>Prezentácia programu PowerPoint</vt:lpstr>
      <vt:lpstr>ARCHEOLOGICKÉ  MÚZEUM</vt:lpstr>
      <vt:lpstr>KOŠICE - SYNAGÓGA </vt:lpstr>
      <vt:lpstr>Prezentácia programu PowerPoint</vt:lpstr>
      <vt:lpstr>ROŽŇAVA</vt:lpstr>
      <vt:lpstr>                ROŽŇAVA</vt:lpstr>
      <vt:lpstr>      ČEČEJOVCE – ranogotický kostol</vt:lpstr>
      <vt:lpstr>BETLIAR</vt:lpstr>
      <vt:lpstr>KRÁSNOHORSKÉ  PODHRADIE</vt:lpstr>
      <vt:lpstr> KRÁSNA NAD HORNÁDOM-kaštieľ</vt:lpstr>
      <vt:lpstr>TREBIŠOV - kaštieľ</vt:lpstr>
      <vt:lpstr>Prezentácia programu PowerPoint</vt:lpstr>
      <vt:lpstr>  Vinohradnícka oblasť TOKAJ</vt:lpstr>
      <vt:lpstr>Tokajské pivnice</vt:lpstr>
      <vt:lpstr> SMOLNÍK</vt:lpstr>
      <vt:lpstr>SMOLNÍK</vt:lpstr>
      <vt:lpstr>SMOLNÍCKY  TAJCH</vt:lpstr>
      <vt:lpstr>Prezentácia programu PowerPoint</vt:lpstr>
      <vt:lpstr>ŠTÓS  KÚPELE</vt:lpstr>
      <vt:lpstr>Nižná Myšľa archeologické nálezisko</vt:lpstr>
      <vt:lpstr>Nižná Myšľa obecné múzeum</vt:lpstr>
      <vt:lpstr>SKÁROŠ - PAMӒTNÍK</vt:lpstr>
      <vt:lpstr>ROKOKOVÝ  KAŠTIEĽ  ŠACA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KOŠICE   A   OKOLIE</dc:title>
  <dc:creator>Evka Vladovičová</dc:creator>
  <cp:lastModifiedBy>Evka Vladovičová</cp:lastModifiedBy>
  <cp:revision>147</cp:revision>
  <dcterms:created xsi:type="dcterms:W3CDTF">2018-01-30T09:29:31Z</dcterms:created>
  <dcterms:modified xsi:type="dcterms:W3CDTF">2022-08-30T11:13:42Z</dcterms:modified>
</cp:coreProperties>
</file>